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0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718" autoAdjust="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9DB1C-4B99-482A-B87B-36AE5F2C40B6}" type="datetimeFigureOut">
              <a:rPr lang="ru-RU" smtClean="0"/>
              <a:t>01.12.2020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25B85-08C9-46B7-9725-B19C215C4FE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onf.ru/2020/03/03/onf-v-murmanskoy-oblasti-predlagaet-vklyuchit-zato-ostrovnoy-v-perechen-mest/" TargetMode="External"/><Relationship Id="rId13" Type="http://schemas.openxmlformats.org/officeDocument/2006/relationships/hyperlink" Target="https://onf.ru/2020/11/17/onf-prosit-prokuraturu-zashchitit-prava-zhilcov-mikrorayona-abram-mys-murmanska-v-razgar/" TargetMode="External"/><Relationship Id="rId3" Type="http://schemas.openxmlformats.org/officeDocument/2006/relationships/hyperlink" Target="https://onf.ru/2018/08/17/aktivisty-onf-v-murmanskoy-oblasti-proveli-monitoring-dostupnosti-polisov-osago-dlya/" TargetMode="External"/><Relationship Id="rId7" Type="http://schemas.openxmlformats.org/officeDocument/2006/relationships/hyperlink" Target="https://onf.ru/2020/02/12/v-murmanske-posle-signala-onf-upravlyayushchaya-organizaciya-raschistila-ot-zalezhey/" TargetMode="External"/><Relationship Id="rId12" Type="http://schemas.openxmlformats.org/officeDocument/2006/relationships/hyperlink" Target="https://onf.ru/2020/09/22/onf-obratil-vnimanie-prokuratury-na-kachestvo-remonta-fasada-zhilogo-doma-na-ulice-0/" TargetMode="External"/><Relationship Id="rId17" Type="http://schemas.openxmlformats.org/officeDocument/2006/relationships/image" Target="../media/image47.jpeg"/><Relationship Id="rId2" Type="http://schemas.openxmlformats.org/officeDocument/2006/relationships/image" Target="../media/image45.png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vk.com/onf_murmansk?w=wall-69761571_5101" TargetMode="External"/><Relationship Id="rId11" Type="http://schemas.openxmlformats.org/officeDocument/2006/relationships/hyperlink" Target="https://onf.ru/2020/08/06/prokuratura-podtverdila-vyyavlennye-murmanskimi-aktivistami-onf-narusheniya-pri/" TargetMode="External"/><Relationship Id="rId5" Type="http://schemas.openxmlformats.org/officeDocument/2006/relationships/hyperlink" Target="https://vk.com/onf_murmansk?w=wall-69761571_4957" TargetMode="External"/><Relationship Id="rId15" Type="http://schemas.openxmlformats.org/officeDocument/2006/relationships/hyperlink" Target="https://murman.tv/news/russian-1/novosti/1601011153-v-murmanske-aktivisty-onf-obratilis-za-prokurorskoy-proverkoy-doma-na-samoylovoy" TargetMode="External"/><Relationship Id="rId10" Type="http://schemas.openxmlformats.org/officeDocument/2006/relationships/hyperlink" Target="https://onf.ru/2020/07/17/prokuratura-podtverdila-vyyavlennye-onf-narusheniya-v-soderzhanii-detskih-obektov-v/" TargetMode="External"/><Relationship Id="rId4" Type="http://schemas.openxmlformats.org/officeDocument/2006/relationships/hyperlink" Target="https://vk.com/onf_murmansk?w=wall-69761571_3871" TargetMode="External"/><Relationship Id="rId9" Type="http://schemas.openxmlformats.org/officeDocument/2006/relationships/hyperlink" Target="https://onf.ru/2020/07/07/onf-dobivaetsya-kapitalnogo-remonta-fasada-zdaniya-gimnazii-no3-v-murmanske/" TargetMode="External"/><Relationship Id="rId14" Type="http://schemas.openxmlformats.org/officeDocument/2006/relationships/hyperlink" Target="https://murman.tv/news/russian-1/novosti/1594617438-v-murmanskoy-oblasti-boryutsya-s-opasnym-sornyakom-borschevikom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Шишко Андрей Леонтьевич</a:t>
            </a:r>
            <a:endParaRPr lang="ru-RU" dirty="0"/>
          </a:p>
        </p:txBody>
      </p:sp>
      <p:pic>
        <p:nvPicPr>
          <p:cNvPr id="5" name="Рисунок 4" descr="20201111_150030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500" r="12500"/>
          <a:stretch>
            <a:fillRect/>
          </a:stretch>
        </p:blipFill>
        <p:spPr/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23 мая 1983 </a:t>
            </a:r>
          </a:p>
          <a:p>
            <a:r>
              <a:rPr lang="ru-RU" dirty="0" smtClean="0"/>
              <a:t>Россия, Мурманск</a:t>
            </a:r>
          </a:p>
          <a:p>
            <a:r>
              <a:rPr lang="ru-RU" dirty="0" smtClean="0"/>
              <a:t>Преподаватель ГАПОУ МО «Мурманский индустриальный колледж»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851694"/>
          </a:xfrm>
        </p:spPr>
        <p:txBody>
          <a:bodyPr>
            <a:normAutofit/>
          </a:bodyPr>
          <a:lstStyle/>
          <a:p>
            <a:r>
              <a:rPr lang="ru-RU" dirty="0" smtClean="0"/>
              <a:t>Международное сотрудничество</a:t>
            </a:r>
            <a:endParaRPr lang="ru-RU" dirty="0"/>
          </a:p>
        </p:txBody>
      </p:sp>
      <p:pic>
        <p:nvPicPr>
          <p:cNvPr id="5" name="Содержимое 4" descr="5045df1772ec986a7b70ccb7e7057a4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94340" y="260649"/>
            <a:ext cx="2505233" cy="648071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6752"/>
            <a:ext cx="3178695" cy="5184576"/>
          </a:xfrm>
        </p:spPr>
        <p:txBody>
          <a:bodyPr/>
          <a:lstStyle/>
          <a:p>
            <a:pPr fontAlgn="base"/>
            <a:r>
              <a:rPr lang="ru-RU" b="1" dirty="0"/>
              <a:t> </a:t>
            </a:r>
            <a:r>
              <a:rPr lang="ru-RU" dirty="0" smtClean="0"/>
              <a:t>Совместно </a:t>
            </a:r>
            <a:r>
              <a:rPr lang="ru-RU" dirty="0"/>
              <a:t>с норвежскими партнерами, компанией </a:t>
            </a:r>
            <a:r>
              <a:rPr lang="ru-RU" dirty="0" err="1"/>
              <a:t>Norwegian</a:t>
            </a:r>
            <a:r>
              <a:rPr lang="ru-RU" dirty="0"/>
              <a:t> </a:t>
            </a:r>
            <a:r>
              <a:rPr lang="ru-RU" dirty="0" err="1"/>
              <a:t>Drilling</a:t>
            </a:r>
            <a:r>
              <a:rPr lang="ru-RU" dirty="0"/>
              <a:t> </a:t>
            </a:r>
            <a:r>
              <a:rPr lang="ru-RU" dirty="0" err="1"/>
              <a:t>Academy</a:t>
            </a:r>
            <a:r>
              <a:rPr lang="ru-RU" dirty="0"/>
              <a:t> AS (</a:t>
            </a:r>
            <a:r>
              <a:rPr lang="ru-RU" dirty="0" err="1"/>
              <a:t>Nortrain</a:t>
            </a:r>
            <a:r>
              <a:rPr lang="ru-RU" dirty="0"/>
              <a:t> AS) </a:t>
            </a:r>
            <a:r>
              <a:rPr lang="ru-RU" dirty="0" smtClean="0"/>
              <a:t>был организован и проведен</a:t>
            </a:r>
            <a:r>
              <a:rPr lang="ru-RU" dirty="0"/>
              <a:t> </a:t>
            </a:r>
            <a:r>
              <a:rPr lang="ru-RU" dirty="0" smtClean="0"/>
              <a:t> </a:t>
            </a:r>
            <a:r>
              <a:rPr lang="ru-RU" b="1" dirty="0" smtClean="0"/>
              <a:t>международный обучающий курс </a:t>
            </a:r>
            <a:r>
              <a:rPr lang="ru-RU" b="1" dirty="0"/>
              <a:t>по морскому бурению DWST Уровень </a:t>
            </a:r>
            <a:r>
              <a:rPr lang="ru-RU" b="1" dirty="0" smtClean="0"/>
              <a:t>1.</a:t>
            </a:r>
          </a:p>
          <a:p>
            <a:pPr fontAlgn="base"/>
            <a:r>
              <a:rPr lang="ru-RU" dirty="0"/>
              <a:t> </a:t>
            </a:r>
            <a:r>
              <a:rPr lang="ru-RU" dirty="0" smtClean="0"/>
              <a:t>Студентам Мурманского </a:t>
            </a:r>
            <a:r>
              <a:rPr lang="ru-RU" dirty="0"/>
              <a:t>индустриального колледжа по профессии «</a:t>
            </a:r>
            <a:r>
              <a:rPr lang="ru-RU" b="1" dirty="0"/>
              <a:t>Бурильщик морского бурения скважин</a:t>
            </a:r>
            <a:r>
              <a:rPr lang="ru-RU" b="1" dirty="0" smtClean="0"/>
              <a:t>»</a:t>
            </a:r>
            <a:r>
              <a:rPr lang="ru-RU" dirty="0" smtClean="0"/>
              <a:t> были вручены дипломы международного образца.</a:t>
            </a:r>
            <a:endParaRPr lang="ru-RU" dirty="0"/>
          </a:p>
          <a:p>
            <a:pPr fontAlgn="base"/>
            <a:r>
              <a:rPr lang="ru-RU" dirty="0"/>
              <a:t>В рамках обучающего курса студенты колледжа успешно прошли обучение по шести модулям: «Технология бурения», «Системы управления», «Скважинные жидкости», «Управление скважиной», «Промышленная безопасность, охрана труда и окружающей среды», «</a:t>
            </a:r>
            <a:r>
              <a:rPr lang="ru-RU" dirty="0" err="1"/>
              <a:t>Заканчивание</a:t>
            </a:r>
            <a:r>
              <a:rPr lang="ru-RU" dirty="0"/>
              <a:t> скважины и добыча» и сдали финальный экзамен.</a:t>
            </a:r>
          </a:p>
          <a:p>
            <a:endParaRPr lang="ru-RU" dirty="0"/>
          </a:p>
        </p:txBody>
      </p:sp>
      <p:pic>
        <p:nvPicPr>
          <p:cNvPr id="9218" name="Picture 2" descr="C:\Users\Андрей\Desktop\uDVY-pgHv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1052736"/>
            <a:ext cx="4499992" cy="2070700"/>
          </a:xfrm>
          <a:prstGeom prst="rect">
            <a:avLst/>
          </a:prstGeom>
          <a:noFill/>
        </p:spPr>
      </p:pic>
      <p:pic>
        <p:nvPicPr>
          <p:cNvPr id="9219" name="Picture 3" descr="C:\Users\Андрей\Desktop\61iW3S7M9L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39952" y="3284984"/>
            <a:ext cx="4512502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34679" cy="1355750"/>
          </a:xfrm>
        </p:spPr>
        <p:txBody>
          <a:bodyPr>
            <a:normAutofit/>
          </a:bodyPr>
          <a:lstStyle/>
          <a:p>
            <a:r>
              <a:rPr lang="ru-RU" dirty="0"/>
              <a:t>Региональный координационный центр </a:t>
            </a:r>
            <a:r>
              <a:rPr lang="en-US" dirty="0" err="1"/>
              <a:t>WorldSkills</a:t>
            </a:r>
            <a:r>
              <a:rPr lang="en-US" dirty="0"/>
              <a:t> Russia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Содержимое 4" descr="8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292080" y="0"/>
            <a:ext cx="2196146" cy="13681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84784"/>
            <a:ext cx="3008313" cy="4641380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r>
              <a:rPr lang="ru-RU" b="1" dirty="0" smtClean="0"/>
              <a:t>2020 – по настоящее время</a:t>
            </a:r>
          </a:p>
          <a:p>
            <a:r>
              <a:rPr lang="ru-RU" dirty="0" smtClean="0"/>
              <a:t>Региональный </a:t>
            </a:r>
            <a:r>
              <a:rPr lang="ru-RU" dirty="0"/>
              <a:t>координатор демонстрационного экзамена по стандартам </a:t>
            </a:r>
            <a:r>
              <a:rPr lang="en-US" b="1" dirty="0" err="1"/>
              <a:t>WorldSkills</a:t>
            </a:r>
            <a:r>
              <a:rPr lang="en-US" dirty="0"/>
              <a:t> </a:t>
            </a:r>
            <a:r>
              <a:rPr lang="ru-RU" dirty="0"/>
              <a:t>в Мурманской области</a:t>
            </a:r>
          </a:p>
          <a:p>
            <a:r>
              <a:rPr lang="ru-RU" dirty="0"/>
              <a:t>Координация всех площадок сдачи демонстрационных экзаменов в </a:t>
            </a:r>
            <a:r>
              <a:rPr lang="ru-RU" dirty="0" smtClean="0"/>
              <a:t>Мурманской области. </a:t>
            </a:r>
          </a:p>
          <a:p>
            <a:r>
              <a:rPr lang="ru-RU" dirty="0" smtClean="0"/>
              <a:t>Контроль </a:t>
            </a:r>
            <a:r>
              <a:rPr lang="ru-RU" dirty="0"/>
              <a:t>за аккредитацией площадок проведения демонстрационных экзаменов. </a:t>
            </a:r>
            <a:endParaRPr lang="ru-RU" dirty="0" smtClean="0"/>
          </a:p>
          <a:p>
            <a:r>
              <a:rPr lang="ru-RU" dirty="0" smtClean="0"/>
              <a:t>Согласование</a:t>
            </a:r>
            <a:r>
              <a:rPr lang="ru-RU" dirty="0"/>
              <a:t>, обработка и анализ с союзом </a:t>
            </a:r>
            <a:r>
              <a:rPr lang="en-US" b="1" dirty="0" err="1"/>
              <a:t>WorldSkills</a:t>
            </a:r>
            <a:r>
              <a:rPr lang="en-US" b="1" dirty="0"/>
              <a:t> </a:t>
            </a:r>
            <a:r>
              <a:rPr lang="ru-RU" b="1" dirty="0" smtClean="0"/>
              <a:t> и Министерством  образования Мурманской области </a:t>
            </a:r>
            <a:r>
              <a:rPr lang="ru-RU" dirty="0" smtClean="0"/>
              <a:t>результатов экзаменов.</a:t>
            </a:r>
            <a:endParaRPr lang="ru-RU" dirty="0"/>
          </a:p>
          <a:p>
            <a:endParaRPr lang="ru-RU" dirty="0"/>
          </a:p>
        </p:txBody>
      </p:sp>
      <p:pic>
        <p:nvPicPr>
          <p:cNvPr id="10242" name="Picture 2" descr="C:\Users\Андрей\Desktop\Скиллс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196752"/>
            <a:ext cx="3965526" cy="2225830"/>
          </a:xfrm>
          <a:prstGeom prst="rect">
            <a:avLst/>
          </a:prstGeom>
          <a:noFill/>
        </p:spPr>
      </p:pic>
      <p:pic>
        <p:nvPicPr>
          <p:cNvPr id="10243" name="Picture 3" descr="C:\Users\Андрей\Desktop\21_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3591018"/>
            <a:ext cx="3944260" cy="2958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707678"/>
          </a:xfrm>
        </p:spPr>
        <p:txBody>
          <a:bodyPr/>
          <a:lstStyle/>
          <a:p>
            <a:r>
              <a:rPr lang="ru-RU" dirty="0" smtClean="0"/>
              <a:t>Благодарственные письма</a:t>
            </a:r>
            <a:endParaRPr lang="ru-RU" dirty="0"/>
          </a:p>
        </p:txBody>
      </p:sp>
      <p:pic>
        <p:nvPicPr>
          <p:cNvPr id="5" name="Содержимое 4" descr="IMG_20201202_02235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15816" y="1556792"/>
            <a:ext cx="2766422" cy="392129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5" y="1052736"/>
            <a:ext cx="2088232" cy="5051103"/>
          </a:xfrm>
        </p:spPr>
        <p:txBody>
          <a:bodyPr/>
          <a:lstStyle/>
          <a:p>
            <a:r>
              <a:rPr lang="ru-RU" b="1" dirty="0" smtClean="0"/>
              <a:t>Благодарственное письмо </a:t>
            </a:r>
            <a:r>
              <a:rPr lang="ru-RU" dirty="0" smtClean="0"/>
              <a:t>организационного комитета по подготовке и проведению 81 традиционного международного «</a:t>
            </a:r>
            <a:r>
              <a:rPr lang="ru-RU" b="1" dirty="0" smtClean="0"/>
              <a:t>Праздника севера</a:t>
            </a:r>
            <a:r>
              <a:rPr lang="ru-RU" dirty="0" smtClean="0"/>
              <a:t>» и 55 «</a:t>
            </a:r>
            <a:r>
              <a:rPr lang="ru-RU" b="1" dirty="0" smtClean="0"/>
              <a:t>Праздника севера учащихся</a:t>
            </a:r>
            <a:r>
              <a:rPr lang="ru-RU" dirty="0" smtClean="0"/>
              <a:t>»</a:t>
            </a:r>
          </a:p>
          <a:p>
            <a:endParaRPr lang="ru-RU" dirty="0"/>
          </a:p>
          <a:p>
            <a:r>
              <a:rPr lang="ru-RU" b="1" dirty="0" smtClean="0"/>
              <a:t>Благодарность</a:t>
            </a:r>
            <a:r>
              <a:rPr lang="ru-RU" dirty="0" smtClean="0"/>
              <a:t> комитета по физической культуре и спорту Мурманской области, за содействие в проведении Открытой Всероссийской массовой лыжной гонки </a:t>
            </a:r>
            <a:r>
              <a:rPr lang="ru-RU" b="1" dirty="0" smtClean="0"/>
              <a:t>«Лыжня России»</a:t>
            </a:r>
            <a:endParaRPr lang="ru-RU" b="1" dirty="0"/>
          </a:p>
        </p:txBody>
      </p:sp>
      <p:pic>
        <p:nvPicPr>
          <p:cNvPr id="11266" name="Picture 2" descr="C:\Users\Андрей\Desktop\r7wjp-Znsj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1556792"/>
            <a:ext cx="2970330" cy="3960440"/>
          </a:xfrm>
          <a:prstGeom prst="rect">
            <a:avLst/>
          </a:prstGeom>
          <a:noFill/>
        </p:spPr>
      </p:pic>
      <p:pic>
        <p:nvPicPr>
          <p:cNvPr id="11267" name="Picture 3" descr="C:\Users\Андрей\Desktop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32656"/>
            <a:ext cx="549293" cy="968597"/>
          </a:xfrm>
          <a:prstGeom prst="rect">
            <a:avLst/>
          </a:prstGeom>
          <a:noFill/>
        </p:spPr>
      </p:pic>
      <p:pic>
        <p:nvPicPr>
          <p:cNvPr id="11268" name="Picture 4" descr="C:\Users\Андрей\Desktop\skmo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76672"/>
            <a:ext cx="790455" cy="792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707678"/>
          </a:xfrm>
        </p:spPr>
        <p:txBody>
          <a:bodyPr/>
          <a:lstStyle/>
          <a:p>
            <a:r>
              <a:rPr lang="ru-RU" dirty="0" smtClean="0"/>
              <a:t>Профессионалы на </a:t>
            </a:r>
            <a:r>
              <a:rPr lang="ru-RU" dirty="0" err="1" smtClean="0"/>
              <a:t>Мурмане</a:t>
            </a:r>
            <a:r>
              <a:rPr lang="ru-RU" dirty="0" smtClean="0"/>
              <a:t> -2019</a:t>
            </a:r>
            <a:endParaRPr lang="ru-RU" dirty="0"/>
          </a:p>
        </p:txBody>
      </p:sp>
      <p:pic>
        <p:nvPicPr>
          <p:cNvPr id="5" name="Содержимое 4" descr="IMG_20190222_13154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836712"/>
            <a:ext cx="3754760" cy="281607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980729"/>
            <a:ext cx="3322711" cy="2232248"/>
          </a:xfrm>
        </p:spPr>
        <p:txBody>
          <a:bodyPr>
            <a:normAutofit/>
          </a:bodyPr>
          <a:lstStyle/>
          <a:p>
            <a:pPr fontAlgn="base"/>
            <a:r>
              <a:rPr lang="ru-RU" dirty="0"/>
              <a:t>В рамках проведения регионального праздника профессионального мастерства «</a:t>
            </a:r>
            <a:r>
              <a:rPr lang="ru-RU" b="1" dirty="0"/>
              <a:t>Профессионалы на </a:t>
            </a:r>
            <a:r>
              <a:rPr lang="ru-RU" b="1" dirty="0" err="1"/>
              <a:t>Мурмане</a:t>
            </a:r>
            <a:r>
              <a:rPr lang="ru-RU" b="1" dirty="0"/>
              <a:t> - 2019</a:t>
            </a:r>
            <a:r>
              <a:rPr lang="ru-RU" dirty="0"/>
              <a:t>» студенты группы 15, специальности «Бурильщик морского бурения скважин»  Мурманского индустриального </a:t>
            </a:r>
            <a:r>
              <a:rPr lang="ru-RU" dirty="0" smtClean="0"/>
              <a:t>колледжа, во главе с преподавателем Шишко Андреем Леонтьевичем, </a:t>
            </a:r>
            <a:r>
              <a:rPr lang="ru-RU" dirty="0"/>
              <a:t>заняли почетное </a:t>
            </a:r>
            <a:r>
              <a:rPr lang="ru-RU" b="1" dirty="0"/>
              <a:t>третье место.</a:t>
            </a:r>
          </a:p>
          <a:p>
            <a:endParaRPr lang="ru-RU" dirty="0"/>
          </a:p>
        </p:txBody>
      </p:sp>
      <p:pic>
        <p:nvPicPr>
          <p:cNvPr id="12290" name="Picture 2" descr="C:\Users\Андрей\Desktop\FDOOatktzAU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3717032"/>
            <a:ext cx="3744416" cy="2808312"/>
          </a:xfrm>
          <a:prstGeom prst="rect">
            <a:avLst/>
          </a:prstGeom>
          <a:noFill/>
        </p:spPr>
      </p:pic>
      <p:pic>
        <p:nvPicPr>
          <p:cNvPr id="12291" name="Picture 3" descr="C:\Users\Андрей\Desktop\unnamed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188640"/>
            <a:ext cx="662145" cy="936104"/>
          </a:xfrm>
          <a:prstGeom prst="rect">
            <a:avLst/>
          </a:prstGeom>
          <a:noFill/>
        </p:spPr>
      </p:pic>
      <p:pic>
        <p:nvPicPr>
          <p:cNvPr id="12292" name="Picture 4" descr="C:\Users\Андрей\Desktop\IMG_20190222_13380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176493"/>
            <a:ext cx="2304256" cy="34614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3610743" cy="4005064"/>
          </a:xfrm>
        </p:spPr>
        <p:txBody>
          <a:bodyPr>
            <a:normAutofit/>
          </a:bodyPr>
          <a:lstStyle/>
          <a:p>
            <a:r>
              <a:rPr lang="ru-RU" dirty="0" smtClean="0"/>
              <a:t>Сертификат участника круглого стола 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b="0" dirty="0" smtClean="0"/>
              <a:t>«</a:t>
            </a:r>
            <a:r>
              <a:rPr lang="ru-RU" b="0" dirty="0"/>
              <a:t>Распространение результатов внедрения модельной методики расчета нормативных затрат по реализации образовательных программ СПО, предусматривающих проведение ГИА в форме демонстрационного экзамена»</a:t>
            </a:r>
            <a:endParaRPr lang="ru-RU" dirty="0"/>
          </a:p>
        </p:txBody>
      </p:sp>
      <p:pic>
        <p:nvPicPr>
          <p:cNvPr id="5" name="Содержимое 4" descr="1-1024x1024-5-0_b5e9e3988be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88024" y="1268760"/>
            <a:ext cx="3538736" cy="235685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4221088"/>
            <a:ext cx="4042791" cy="190507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r>
              <a:rPr lang="ru-RU" dirty="0" smtClean="0"/>
              <a:t>В </a:t>
            </a:r>
            <a:r>
              <a:rPr lang="ru-RU" dirty="0"/>
              <a:t>рамках круглого стола рассматривались вопросы современных подходов к финансовому обеспечению программ профессионального образования, а так же основные положения модельной методики определения нормативных затрат на оказание государственных услуг по реализации образовательных программ СПО.</a:t>
            </a:r>
          </a:p>
        </p:txBody>
      </p:sp>
      <p:pic>
        <p:nvPicPr>
          <p:cNvPr id="13314" name="Picture 2" descr="C:\Users\Андрей\Desktop\kdkReXLhV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717032"/>
            <a:ext cx="3528392" cy="2646294"/>
          </a:xfrm>
          <a:prstGeom prst="rect">
            <a:avLst/>
          </a:prstGeom>
          <a:noFill/>
        </p:spPr>
      </p:pic>
      <p:pic>
        <p:nvPicPr>
          <p:cNvPr id="13315" name="Picture 3" descr="C:\Users\Андрей\Desktop\1-6-950x47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0" y="0"/>
            <a:ext cx="2105473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427758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dirty="0" smtClean="0"/>
              <a:t>Победитель </a:t>
            </a:r>
            <a:r>
              <a:rPr lang="ru-RU" dirty="0"/>
              <a:t>первого регионального конкурса управленческих кадров "Лидеры Севера"</a:t>
            </a:r>
          </a:p>
        </p:txBody>
      </p:sp>
      <p:pic>
        <p:nvPicPr>
          <p:cNvPr id="5" name="Содержимое 4" descr="wRgy8jDQyV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955092"/>
            <a:ext cx="3744416" cy="273518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844824"/>
            <a:ext cx="3008313" cy="4281340"/>
          </a:xfrm>
        </p:spPr>
        <p:txBody>
          <a:bodyPr/>
          <a:lstStyle/>
          <a:p>
            <a:r>
              <a:rPr lang="ru-RU" dirty="0"/>
              <a:t>Проект был запущен по инициативе главы региона в целях привлечения в областную управленческую команду свежих сил, способных нестандартно и эффективно решать задачи в самых различных сферах жизни Заполярья.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В конкурсе приняли участие более 1700 человек из 20 регионов страны таких как: Мурманская область, Карелия, Коми, Ленинградская область, Воронежская область, Томская область и др.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>Участникам пришлось пройти жёсткий отбор по системе, которая определяет кандидатуры и для президентского резерва.</a:t>
            </a:r>
          </a:p>
        </p:txBody>
      </p:sp>
      <p:pic>
        <p:nvPicPr>
          <p:cNvPr id="14338" name="Picture 2" descr="C:\Users\Андрей\Desktop\TnWb7fOi36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61048"/>
            <a:ext cx="3780421" cy="2520280"/>
          </a:xfrm>
          <a:prstGeom prst="rect">
            <a:avLst/>
          </a:prstGeom>
          <a:noFill/>
        </p:spPr>
      </p:pic>
      <p:pic>
        <p:nvPicPr>
          <p:cNvPr id="14339" name="Picture 3" descr="C:\Users\Андрей\Desktop\e27de1a98d9389915488d8b149e62eb4.jpg.pagespeed.ce.MEb9WGFNW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88640"/>
            <a:ext cx="881708" cy="11160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0"/>
            <a:ext cx="4906887" cy="764704"/>
          </a:xfrm>
        </p:spPr>
        <p:txBody>
          <a:bodyPr>
            <a:normAutofit/>
          </a:bodyPr>
          <a:lstStyle/>
          <a:p>
            <a:r>
              <a:rPr lang="ru-RU" dirty="0" smtClean="0"/>
              <a:t>Общероссийский народный фронт (ОНФ) в Мурманской области</a:t>
            </a:r>
            <a:endParaRPr lang="ru-RU" dirty="0"/>
          </a:p>
        </p:txBody>
      </p:sp>
      <p:pic>
        <p:nvPicPr>
          <p:cNvPr id="5" name="Содержимое 4" descr="Самойлова 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6016" y="836712"/>
            <a:ext cx="4104456" cy="231022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692696"/>
            <a:ext cx="4114799" cy="6165303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2018 – по настоящее время</a:t>
            </a:r>
          </a:p>
          <a:p>
            <a:r>
              <a:rPr lang="ru-RU" dirty="0" smtClean="0"/>
              <a:t>Координатор проекта  «Дорожная инспекция ОНФ</a:t>
            </a:r>
            <a:r>
              <a:rPr lang="en-US" dirty="0" smtClean="0"/>
              <a:t>/</a:t>
            </a:r>
            <a:r>
              <a:rPr lang="ru-RU" dirty="0" smtClean="0"/>
              <a:t>Карта убитых дорог» В Мурманской области.</a:t>
            </a:r>
          </a:p>
          <a:p>
            <a:r>
              <a:rPr lang="en-US" dirty="0" smtClean="0">
                <a:hlinkClick r:id="rId3"/>
              </a:rPr>
              <a:t>https://onf.ru/2018/08/17/aktivisty-onf-v-murmanskoy-oblasti-proveli-monitoring-dostupnosti-polisov-osago-dlya/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https://vk.com/onf_murmansk?w=wall-69761571_3871</a:t>
            </a:r>
            <a:endParaRPr lang="ru-RU" dirty="0" smtClean="0"/>
          </a:p>
          <a:p>
            <a:r>
              <a:rPr lang="en-US" dirty="0" smtClean="0">
                <a:hlinkClick r:id="rId5"/>
              </a:rPr>
              <a:t>https://vk.com/onf_murmansk?w=wall-69761571_4957</a:t>
            </a:r>
            <a:endParaRPr lang="ru-RU" dirty="0" smtClean="0"/>
          </a:p>
          <a:p>
            <a:r>
              <a:rPr lang="en-US" dirty="0" smtClean="0">
                <a:hlinkClick r:id="rId6"/>
              </a:rPr>
              <a:t>https://vk.com/onf_murmansk?w=wall-69761571_5101</a:t>
            </a:r>
            <a:endParaRPr lang="ru-RU" dirty="0" smtClean="0"/>
          </a:p>
          <a:p>
            <a:r>
              <a:rPr lang="en-US" dirty="0" smtClean="0">
                <a:hlinkClick r:id="rId7"/>
              </a:rPr>
              <a:t>https://onf.ru/2020/02/12/v-murmanske-posle-signala-onf-upravlyayushchaya-organizaciya-raschistila-ot-zalezhey/</a:t>
            </a:r>
            <a:endParaRPr lang="ru-RU" dirty="0" smtClean="0"/>
          </a:p>
          <a:p>
            <a:r>
              <a:rPr lang="en-US" dirty="0" smtClean="0">
                <a:hlinkClick r:id="rId8"/>
              </a:rPr>
              <a:t>https://onf.ru/2020/03/03/onf-v-murmanskoy-oblasti-predlagaet-vklyuchit-zato-ostrovnoy-v-perechen-mest/</a:t>
            </a:r>
            <a:endParaRPr lang="ru-RU" dirty="0" smtClean="0"/>
          </a:p>
          <a:p>
            <a:r>
              <a:rPr lang="en-US" dirty="0" smtClean="0">
                <a:hlinkClick r:id="rId9"/>
              </a:rPr>
              <a:t>https://onf.ru/2020/07/07/onf-dobivaetsya-kapitalnogo-remonta-fasada-zdaniya-gimnazii-no3-v-murmanske/</a:t>
            </a:r>
            <a:endParaRPr lang="ru-RU" dirty="0" smtClean="0"/>
          </a:p>
          <a:p>
            <a:r>
              <a:rPr lang="en-US" dirty="0" smtClean="0">
                <a:hlinkClick r:id="rId10"/>
              </a:rPr>
              <a:t>https://onf.ru/2020/07/17/prokuratura-podtverdila-vyyavlennye-onf-narusheniya-v-soderzhanii-detskih-obektov-v/</a:t>
            </a:r>
            <a:endParaRPr lang="ru-RU" dirty="0" smtClean="0"/>
          </a:p>
          <a:p>
            <a:r>
              <a:rPr lang="en-US" dirty="0" smtClean="0">
                <a:hlinkClick r:id="rId11"/>
              </a:rPr>
              <a:t>https://onf.ru/2020/08/06/prokuratura-podtverdila-vyyavlennye-murmanskimi-aktivistami-onf-narusheniya-pri/</a:t>
            </a:r>
            <a:endParaRPr lang="ru-RU" dirty="0" smtClean="0"/>
          </a:p>
          <a:p>
            <a:r>
              <a:rPr lang="en-US" dirty="0" smtClean="0">
                <a:hlinkClick r:id="rId12"/>
              </a:rPr>
              <a:t>https://onf.ru/2020/09/22/onf-obratil-vnimanie-prokuratury-na-kachestvo-remonta-fasada-zhilogo-doma-na-ulice-0/</a:t>
            </a:r>
            <a:endParaRPr lang="ru-RU" dirty="0" smtClean="0"/>
          </a:p>
          <a:p>
            <a:r>
              <a:rPr lang="en-US" dirty="0" smtClean="0">
                <a:hlinkClick r:id="rId13"/>
              </a:rPr>
              <a:t>https://onf.ru/2020/11/17/onf-prosit-prokuraturu-zashchitit-prava-zhilcov-mikrorayona-abram-mys-murmanska-v-razgar/</a:t>
            </a:r>
            <a:endParaRPr lang="ru-RU" dirty="0" smtClean="0"/>
          </a:p>
          <a:p>
            <a:r>
              <a:rPr lang="en-US" dirty="0" smtClean="0">
                <a:hlinkClick r:id="rId14"/>
              </a:rPr>
              <a:t>https://murman.tv/news/russian-1/novosti/1594617438-v-murmanskoy-oblasti-boryutsya-s-opasnym-sornyakom-borschevikom</a:t>
            </a:r>
            <a:endParaRPr lang="ru-RU" dirty="0" smtClean="0"/>
          </a:p>
          <a:p>
            <a:r>
              <a:rPr lang="en-US" dirty="0" smtClean="0">
                <a:hlinkClick r:id="rId15"/>
              </a:rPr>
              <a:t>https://murman.tv/news/russian-1/novosti/1601011153-v-murmanske-aktivisty-onf-obratilis-za-prokurorskoy-proverkoy-doma-na-samoylovoy</a:t>
            </a: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5362" name="Picture 2" descr="C:\Users\Андрей\Desktop\ECa95Nf4a7M.jp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4644008" y="3356992"/>
            <a:ext cx="4176464" cy="3132348"/>
          </a:xfrm>
          <a:prstGeom prst="rect">
            <a:avLst/>
          </a:prstGeom>
          <a:noFill/>
        </p:spPr>
      </p:pic>
      <p:pic>
        <p:nvPicPr>
          <p:cNvPr id="15363" name="Picture 3" descr="C:\Users\Андрей\Desktop\def_og_og.jp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012160" y="0"/>
            <a:ext cx="1127448" cy="845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3178696" cy="432048"/>
          </a:xfrm>
        </p:spPr>
        <p:txBody>
          <a:bodyPr>
            <a:normAutofit/>
          </a:bodyPr>
          <a:lstStyle/>
          <a:p>
            <a:r>
              <a:rPr lang="ru-RU" dirty="0" smtClean="0"/>
              <a:t>Школа ПТО АО «АМНГР»</a:t>
            </a:r>
            <a:endParaRPr lang="ru-RU" dirty="0"/>
          </a:p>
        </p:txBody>
      </p:sp>
      <p:pic>
        <p:nvPicPr>
          <p:cNvPr id="5" name="Содержимое 4" descr="logo_amngr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580113" y="0"/>
            <a:ext cx="1977281" cy="142803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340769"/>
            <a:ext cx="3008313" cy="4785395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2004</a:t>
            </a:r>
          </a:p>
          <a:p>
            <a:r>
              <a:rPr lang="ru-RU" dirty="0"/>
              <a:t>Свидетельство помощника бурильщика эксплуатационного и разведочного </a:t>
            </a:r>
            <a:r>
              <a:rPr lang="ru-RU" dirty="0" smtClean="0"/>
              <a:t>бурения</a:t>
            </a:r>
          </a:p>
          <a:p>
            <a:endParaRPr lang="ru-RU" dirty="0"/>
          </a:p>
          <a:p>
            <a:r>
              <a:rPr lang="ru-RU" b="1" dirty="0" smtClean="0"/>
              <a:t>2004</a:t>
            </a:r>
          </a:p>
          <a:p>
            <a:r>
              <a:rPr lang="ru-RU" dirty="0"/>
              <a:t>Свидетельство оператора по опробованию (испытанию) скважин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3074" name="Picture 2" descr="C:\Users\Андрей\Desktop\IMG_20180911_1149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980728"/>
            <a:ext cx="3347864" cy="2510898"/>
          </a:xfrm>
          <a:prstGeom prst="rect">
            <a:avLst/>
          </a:prstGeom>
          <a:noFill/>
        </p:spPr>
      </p:pic>
      <p:pic>
        <p:nvPicPr>
          <p:cNvPr id="3075" name="Picture 3" descr="C:\Users\Андрей\Desktop\41529191_427537177769819_4072906603349671936_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3645025"/>
            <a:ext cx="3419872" cy="2564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Мурманский государственный технический университет</a:t>
            </a:r>
            <a:endParaRPr lang="ru-RU" dirty="0"/>
          </a:p>
        </p:txBody>
      </p:sp>
      <p:pic>
        <p:nvPicPr>
          <p:cNvPr id="5" name="Содержимое 4" descr="unname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0"/>
            <a:ext cx="1444752" cy="1444752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682752" cy="5234260"/>
          </a:xfrm>
        </p:spPr>
        <p:txBody>
          <a:bodyPr>
            <a:normAutofit lnSpcReduction="10000"/>
          </a:bodyPr>
          <a:lstStyle/>
          <a:p>
            <a:r>
              <a:rPr lang="ru-RU" b="1" dirty="0" smtClean="0"/>
              <a:t>2004 </a:t>
            </a:r>
          </a:p>
          <a:p>
            <a:r>
              <a:rPr lang="ru-RU" dirty="0" smtClean="0"/>
              <a:t>Естественно </a:t>
            </a:r>
            <a:r>
              <a:rPr lang="ru-RU" dirty="0"/>
              <a:t>- технический </a:t>
            </a:r>
            <a:r>
              <a:rPr lang="ru-RU" dirty="0" smtClean="0"/>
              <a:t> факультет</a:t>
            </a:r>
            <a:r>
              <a:rPr lang="ru-RU" dirty="0"/>
              <a:t>, кафедра Механики сплошных сред и морского нефтегазового дела, Нефтегазовое дело</a:t>
            </a:r>
            <a:r>
              <a:rPr lang="ru-RU" dirty="0" smtClean="0"/>
              <a:t>, </a:t>
            </a:r>
            <a:r>
              <a:rPr lang="ru-RU" b="1" dirty="0" smtClean="0"/>
              <a:t>Бакалавр</a:t>
            </a:r>
          </a:p>
          <a:p>
            <a:endParaRPr lang="ru-RU" dirty="0"/>
          </a:p>
          <a:p>
            <a:r>
              <a:rPr lang="ru-RU" b="1" dirty="0" smtClean="0"/>
              <a:t>2009</a:t>
            </a:r>
          </a:p>
          <a:p>
            <a:r>
              <a:rPr lang="ru-RU" dirty="0" smtClean="0"/>
              <a:t>Аспирантура</a:t>
            </a:r>
          </a:p>
          <a:p>
            <a:endParaRPr lang="ru-RU" dirty="0"/>
          </a:p>
          <a:p>
            <a:r>
              <a:rPr lang="ru-RU" b="1" dirty="0" smtClean="0"/>
              <a:t>2011</a:t>
            </a:r>
          </a:p>
          <a:p>
            <a:r>
              <a:rPr lang="ru-RU" dirty="0" smtClean="0"/>
              <a:t>Повышение квалификации  по программе «Преподаватель дистанционного обучения»</a:t>
            </a:r>
          </a:p>
          <a:p>
            <a:endParaRPr lang="ru-RU" dirty="0"/>
          </a:p>
          <a:p>
            <a:r>
              <a:rPr lang="ru-RU" b="1" dirty="0" smtClean="0"/>
              <a:t>2007-2016</a:t>
            </a:r>
          </a:p>
          <a:p>
            <a:r>
              <a:rPr lang="ru-RU" b="1" dirty="0"/>
              <a:t>Заместитель заведующего кафедрой механики сплошных сред и морского нефтегазового дела</a:t>
            </a:r>
          </a:p>
          <a:p>
            <a:r>
              <a:rPr lang="ru-RU" dirty="0"/>
              <a:t>Дисциплины: Бурение нефтяных и газовых скважин; морское буровое дело; механика сплошных сред; подземная гидромеханика; осложнения и аварии при бурении нефтяных и газовых скважин; бурение наклонно - направленных и горизонтальных скважин; газовая динамика; гидромеханика и др.</a:t>
            </a:r>
          </a:p>
        </p:txBody>
      </p:sp>
      <p:pic>
        <p:nvPicPr>
          <p:cNvPr id="1027" name="Picture 3" descr="C:\Users\Андрей\Desktop\normal_07-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4293096"/>
            <a:ext cx="3521117" cy="2348880"/>
          </a:xfrm>
          <a:prstGeom prst="rect">
            <a:avLst/>
          </a:prstGeom>
          <a:noFill/>
        </p:spPr>
      </p:pic>
      <p:pic>
        <p:nvPicPr>
          <p:cNvPr id="1028" name="Picture 4" descr="C:\Users\Андрей\Desktop\Uf2VsVPCW7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556793"/>
            <a:ext cx="3528392" cy="26352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1"/>
            <a:ext cx="3034680" cy="1337386"/>
          </a:xfrm>
        </p:spPr>
        <p:txBody>
          <a:bodyPr>
            <a:normAutofit/>
          </a:bodyPr>
          <a:lstStyle/>
          <a:p>
            <a:r>
              <a:rPr lang="ru-RU" dirty="0" smtClean="0"/>
              <a:t>Российский государственный университет нефти и газа им. И.М. Губкина</a:t>
            </a:r>
            <a:endParaRPr lang="ru-RU" dirty="0"/>
          </a:p>
        </p:txBody>
      </p:sp>
      <p:pic>
        <p:nvPicPr>
          <p:cNvPr id="5" name="Содержимое 4" descr="37a88d2a4f8c3a07d1a8d7282d5f0b19_45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904149" y="188640"/>
            <a:ext cx="1620179" cy="1080120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628801"/>
            <a:ext cx="3008313" cy="4497363"/>
          </a:xfrm>
        </p:spPr>
        <p:txBody>
          <a:bodyPr/>
          <a:lstStyle/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2006</a:t>
            </a:r>
          </a:p>
          <a:p>
            <a:r>
              <a:rPr lang="ru-RU" dirty="0" smtClean="0"/>
              <a:t>Кафедра разработки </a:t>
            </a:r>
            <a:r>
              <a:rPr lang="ru-RU" dirty="0"/>
              <a:t>морских нефтегазовых месторождений, Морское бурение, </a:t>
            </a:r>
            <a:r>
              <a:rPr lang="ru-RU" b="1" dirty="0" smtClean="0"/>
              <a:t>Магистр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2012</a:t>
            </a:r>
          </a:p>
          <a:p>
            <a:r>
              <a:rPr lang="ru-RU" dirty="0" smtClean="0"/>
              <a:t>Повышение квалификации по программе «Современные технологии обучения в области нефтегазового дела»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C:\Users\Андрей\Desktop\unnamed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9" y="1196752"/>
            <a:ext cx="3922143" cy="2436018"/>
          </a:xfrm>
          <a:prstGeom prst="rect">
            <a:avLst/>
          </a:prstGeom>
          <a:noFill/>
        </p:spPr>
      </p:pic>
      <p:pic>
        <p:nvPicPr>
          <p:cNvPr id="2051" name="Picture 3" descr="C:\Users\Андрей\Desktop\102700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717033"/>
            <a:ext cx="3960440" cy="2970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1"/>
            <a:ext cx="3008313" cy="563662"/>
          </a:xfrm>
        </p:spPr>
        <p:txBody>
          <a:bodyPr/>
          <a:lstStyle/>
          <a:p>
            <a:r>
              <a:rPr lang="ru-RU" dirty="0" smtClean="0"/>
              <a:t>ООО «Голубые просторы</a:t>
            </a:r>
            <a:endParaRPr lang="ru-RU" dirty="0"/>
          </a:p>
        </p:txBody>
      </p:sp>
      <p:pic>
        <p:nvPicPr>
          <p:cNvPr id="5" name="Содержимое 4" descr="56589699_530854457438090_6137649918300389376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980729"/>
            <a:ext cx="3559187" cy="277192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ru-RU" b="1" dirty="0" smtClean="0"/>
              <a:t>2004 - 2007</a:t>
            </a:r>
          </a:p>
          <a:p>
            <a:r>
              <a:rPr lang="ru-RU" b="1" dirty="0" smtClean="0"/>
              <a:t>Заместитель </a:t>
            </a:r>
            <a:r>
              <a:rPr lang="ru-RU" b="1" dirty="0"/>
              <a:t>генерального </a:t>
            </a:r>
            <a:r>
              <a:rPr lang="ru-RU" b="1" dirty="0" smtClean="0"/>
              <a:t>директора</a:t>
            </a:r>
          </a:p>
          <a:p>
            <a:endParaRPr lang="ru-RU" b="1" dirty="0"/>
          </a:p>
          <a:p>
            <a:r>
              <a:rPr lang="ru-RU" dirty="0" err="1"/>
              <a:t>Крюинговое</a:t>
            </a:r>
            <a:r>
              <a:rPr lang="ru-RU" dirty="0"/>
              <a:t> </a:t>
            </a:r>
            <a:r>
              <a:rPr lang="ru-RU" dirty="0" err="1"/>
              <a:t>агенство</a:t>
            </a:r>
            <a:r>
              <a:rPr lang="ru-RU" dirty="0"/>
              <a:t>. Подбор персонала на транспортные и промысловые суда. Подбор персонала на должности в нефтегазовой сфере региона. Заключение договоров. Ведение переговоров.</a:t>
            </a:r>
          </a:p>
        </p:txBody>
      </p:sp>
      <p:pic>
        <p:nvPicPr>
          <p:cNvPr id="4098" name="Picture 2" descr="C:\Users\Андрей\Desktop\45685731_453291491861054_2101917704301576192_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933056"/>
            <a:ext cx="3600400" cy="2700300"/>
          </a:xfrm>
          <a:prstGeom prst="rect">
            <a:avLst/>
          </a:prstGeom>
          <a:noFill/>
        </p:spPr>
      </p:pic>
      <p:pic>
        <p:nvPicPr>
          <p:cNvPr id="4099" name="Picture 3" descr="C:\Users\Андрей\Desktop\6178898bb6447e1ce0531b9aa8c027ab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2" y="404664"/>
            <a:ext cx="3528391" cy="466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3754760" cy="864096"/>
          </a:xfrm>
        </p:spPr>
        <p:txBody>
          <a:bodyPr>
            <a:noAutofit/>
          </a:bodyPr>
          <a:lstStyle/>
          <a:p>
            <a:r>
              <a:rPr lang="ru-RU" dirty="0" smtClean="0"/>
              <a:t>Международные сертификаты и свидетельства</a:t>
            </a:r>
            <a:endParaRPr lang="ru-RU" dirty="0"/>
          </a:p>
        </p:txBody>
      </p:sp>
      <p:pic>
        <p:nvPicPr>
          <p:cNvPr id="5" name="Содержимое 4" descr="1543398612.32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156176" y="188641"/>
            <a:ext cx="1439341" cy="80962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24745"/>
            <a:ext cx="3008313" cy="5544616"/>
          </a:xfrm>
        </p:spPr>
        <p:txBody>
          <a:bodyPr>
            <a:normAutofit/>
          </a:bodyPr>
          <a:lstStyle/>
          <a:p>
            <a:r>
              <a:rPr lang="ru-RU" b="1" dirty="0" smtClean="0"/>
              <a:t>2007</a:t>
            </a:r>
          </a:p>
          <a:p>
            <a:r>
              <a:rPr lang="ru-RU" b="1" dirty="0" err="1"/>
              <a:t>Offshore</a:t>
            </a:r>
            <a:r>
              <a:rPr lang="ru-RU" b="1" dirty="0"/>
              <a:t> </a:t>
            </a:r>
            <a:r>
              <a:rPr lang="ru-RU" b="1" dirty="0" err="1"/>
              <a:t>tehnology</a:t>
            </a:r>
            <a:endParaRPr lang="ru-RU" dirty="0"/>
          </a:p>
          <a:p>
            <a:r>
              <a:rPr lang="ru-RU" dirty="0" err="1"/>
              <a:t>Total</a:t>
            </a:r>
            <a:r>
              <a:rPr lang="ru-RU" dirty="0"/>
              <a:t>, </a:t>
            </a:r>
            <a:r>
              <a:rPr lang="ru-RU" dirty="0" err="1" smtClean="0"/>
              <a:t>Certificate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2007</a:t>
            </a:r>
          </a:p>
          <a:p>
            <a:r>
              <a:rPr lang="ru-RU" b="1" dirty="0"/>
              <a:t>Оператор тренажера - имитатора капитального ремонта скважин АМТ - 401</a:t>
            </a:r>
            <a:endParaRPr lang="ru-RU" dirty="0"/>
          </a:p>
          <a:p>
            <a:r>
              <a:rPr lang="ru-RU" dirty="0"/>
              <a:t>ЗАО "АМТ", </a:t>
            </a:r>
            <a:r>
              <a:rPr lang="ru-RU" dirty="0" smtClean="0"/>
              <a:t>Удостоверение</a:t>
            </a:r>
          </a:p>
          <a:p>
            <a:endParaRPr lang="ru-RU" dirty="0"/>
          </a:p>
          <a:p>
            <a:r>
              <a:rPr lang="ru-RU" b="1" dirty="0" smtClean="0"/>
              <a:t>2008</a:t>
            </a:r>
          </a:p>
          <a:p>
            <a:r>
              <a:rPr lang="ru-RU" b="1" dirty="0" err="1"/>
              <a:t>Reservoir</a:t>
            </a:r>
            <a:r>
              <a:rPr lang="ru-RU" b="1" dirty="0"/>
              <a:t> </a:t>
            </a:r>
            <a:r>
              <a:rPr lang="ru-RU" b="1" dirty="0" err="1"/>
              <a:t>simulation</a:t>
            </a:r>
            <a:endParaRPr lang="ru-RU" dirty="0"/>
          </a:p>
          <a:p>
            <a:r>
              <a:rPr lang="ru-RU" dirty="0" err="1"/>
              <a:t>Total</a:t>
            </a:r>
            <a:r>
              <a:rPr lang="ru-RU" dirty="0"/>
              <a:t>, </a:t>
            </a:r>
            <a:r>
              <a:rPr lang="ru-RU" dirty="0" err="1" smtClean="0"/>
              <a:t>Certificate</a:t>
            </a:r>
            <a:endParaRPr lang="ru-RU" dirty="0" smtClean="0"/>
          </a:p>
          <a:p>
            <a:endParaRPr lang="ru-RU" dirty="0"/>
          </a:p>
          <a:p>
            <a:r>
              <a:rPr lang="ru-RU" b="1" dirty="0" smtClean="0"/>
              <a:t>2013</a:t>
            </a:r>
          </a:p>
          <a:p>
            <a:r>
              <a:rPr lang="en-US" b="1" dirty="0"/>
              <a:t>Introduction to oil and gas production</a:t>
            </a:r>
            <a:endParaRPr lang="ru-RU" dirty="0"/>
          </a:p>
          <a:p>
            <a:r>
              <a:rPr lang="en-US" dirty="0"/>
              <a:t>Total</a:t>
            </a:r>
            <a:r>
              <a:rPr lang="ru-RU" dirty="0"/>
              <a:t>, </a:t>
            </a:r>
            <a:r>
              <a:rPr lang="en-US" dirty="0" smtClean="0"/>
              <a:t>Certificate</a:t>
            </a:r>
            <a:endParaRPr lang="ru-RU" dirty="0" smtClean="0"/>
          </a:p>
          <a:p>
            <a:endParaRPr lang="ru-RU" dirty="0" smtClean="0"/>
          </a:p>
          <a:p>
            <a:r>
              <a:rPr lang="ru-RU" b="1" dirty="0" smtClean="0"/>
              <a:t>2013</a:t>
            </a:r>
          </a:p>
          <a:p>
            <a:r>
              <a:rPr lang="en-US" b="1" dirty="0"/>
              <a:t>Advanced reservoir engineering</a:t>
            </a:r>
            <a:endParaRPr lang="ru-RU" dirty="0"/>
          </a:p>
          <a:p>
            <a:r>
              <a:rPr lang="en-US" dirty="0"/>
              <a:t>Total, Certificate</a:t>
            </a: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  <p:pic>
        <p:nvPicPr>
          <p:cNvPr id="5122" name="Picture 2" descr="C:\Users\Андрей\Desktop\IMG_20201202_005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124744"/>
            <a:ext cx="3754197" cy="2592288"/>
          </a:xfrm>
          <a:prstGeom prst="rect">
            <a:avLst/>
          </a:prstGeom>
          <a:noFill/>
        </p:spPr>
      </p:pic>
      <p:pic>
        <p:nvPicPr>
          <p:cNvPr id="5123" name="Picture 3" descr="C:\Users\Андрей\Desktop\IMG_20201202_0051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933057"/>
            <a:ext cx="3841416" cy="2663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Молодежный хоккейный клуб "Северные </a:t>
            </a:r>
            <a:r>
              <a:rPr lang="ru-RU" dirty="0" err="1"/>
              <a:t>Хаски</a:t>
            </a:r>
            <a:r>
              <a:rPr lang="ru-RU" dirty="0"/>
              <a:t>"</a:t>
            </a:r>
            <a:br>
              <a:rPr lang="ru-RU" dirty="0"/>
            </a:br>
            <a:endParaRPr lang="ru-RU" dirty="0"/>
          </a:p>
        </p:txBody>
      </p:sp>
      <p:pic>
        <p:nvPicPr>
          <p:cNvPr id="6" name="Содержимое 5" descr="zbLmHlsd6p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12160" y="188640"/>
            <a:ext cx="1234480" cy="108305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268760"/>
            <a:ext cx="3008313" cy="5400600"/>
          </a:xfrm>
        </p:spPr>
        <p:txBody>
          <a:bodyPr>
            <a:normAutofit fontScale="92500"/>
          </a:bodyPr>
          <a:lstStyle/>
          <a:p>
            <a:r>
              <a:rPr lang="ru-RU" b="1" dirty="0" smtClean="0"/>
              <a:t>2014 - 2017</a:t>
            </a:r>
          </a:p>
          <a:p>
            <a:r>
              <a:rPr lang="ru-RU" b="1" dirty="0" smtClean="0"/>
              <a:t>Генеральный  </a:t>
            </a:r>
            <a:r>
              <a:rPr lang="ru-RU" b="1" dirty="0"/>
              <a:t>директор</a:t>
            </a:r>
          </a:p>
          <a:p>
            <a:r>
              <a:rPr lang="ru-RU" dirty="0"/>
              <a:t>Обязанности генерального директора, согласно </a:t>
            </a:r>
            <a:r>
              <a:rPr lang="ru-RU" dirty="0" smtClean="0"/>
              <a:t>уставу.</a:t>
            </a:r>
          </a:p>
          <a:p>
            <a:endParaRPr lang="ru-RU" dirty="0" smtClean="0"/>
          </a:p>
          <a:p>
            <a:r>
              <a:rPr lang="ru-RU" dirty="0"/>
              <a:t>При моем непосредственном участии в Мурманской области впервые была создана профессиональная хоккейная команда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Вся работа была проделана абсолютно с нуля, как в плане работы с самим коллективом, так и в плане популяризации команды в </a:t>
            </a:r>
            <a:r>
              <a:rPr lang="ru-RU" dirty="0" smtClean="0"/>
              <a:t>регионе.</a:t>
            </a:r>
            <a:endParaRPr lang="ru-RU" dirty="0" smtClean="0"/>
          </a:p>
          <a:p>
            <a:r>
              <a:rPr lang="ru-RU" dirty="0" smtClean="0"/>
              <a:t>Хорошо </a:t>
            </a:r>
            <a:r>
              <a:rPr lang="ru-RU" dirty="0"/>
              <a:t>выполненную работу доказывают уже проведенные матчи, в рамках программы развития молодежного хоккея в регионе и в поддержку профессионального молодежного хоккейного клуба «Северные </a:t>
            </a:r>
            <a:r>
              <a:rPr lang="ru-RU" dirty="0" err="1"/>
              <a:t>Хаски</a:t>
            </a:r>
            <a:r>
              <a:rPr lang="ru-RU" dirty="0" smtClean="0"/>
              <a:t>».</a:t>
            </a:r>
          </a:p>
          <a:p>
            <a:r>
              <a:rPr lang="ru-RU" dirty="0" smtClean="0"/>
              <a:t>Количество </a:t>
            </a:r>
            <a:r>
              <a:rPr lang="ru-RU" dirty="0"/>
              <a:t>болельщиков нарастало от 1350 до 2100 человек. Уточню, что вместимость Ледового Дворца 2100 мест.</a:t>
            </a:r>
            <a:br>
              <a:rPr lang="ru-RU" dirty="0"/>
            </a:br>
            <a:endParaRPr lang="ru-RU" dirty="0"/>
          </a:p>
        </p:txBody>
      </p:sp>
      <p:pic>
        <p:nvPicPr>
          <p:cNvPr id="6146" name="Picture 2" descr="C:\Users\Андрей\Desktop\1mQ9B_t8m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340768"/>
            <a:ext cx="3982320" cy="2647620"/>
          </a:xfrm>
          <a:prstGeom prst="rect">
            <a:avLst/>
          </a:prstGeom>
          <a:noFill/>
        </p:spPr>
      </p:pic>
      <p:pic>
        <p:nvPicPr>
          <p:cNvPr id="6147" name="Picture 3" descr="C:\Users\Андрей\Desktop\stISlGxn_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4149080"/>
            <a:ext cx="4023595" cy="226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419646"/>
          </a:xfrm>
        </p:spPr>
        <p:txBody>
          <a:bodyPr/>
          <a:lstStyle/>
          <a:p>
            <a:r>
              <a:rPr lang="ru-RU" dirty="0" smtClean="0"/>
              <a:t>Переподготовка</a:t>
            </a:r>
            <a:endParaRPr lang="ru-RU" dirty="0"/>
          </a:p>
        </p:txBody>
      </p:sp>
      <p:pic>
        <p:nvPicPr>
          <p:cNvPr id="5" name="Содержимое 4" descr="invert-log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4048" y="548681"/>
            <a:ext cx="2664296" cy="2798119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196752"/>
            <a:ext cx="3008313" cy="4929411"/>
          </a:xfrm>
        </p:spPr>
        <p:txBody>
          <a:bodyPr/>
          <a:lstStyle/>
          <a:p>
            <a:r>
              <a:rPr lang="ru-RU" b="1" dirty="0" smtClean="0"/>
              <a:t>2019</a:t>
            </a:r>
          </a:p>
          <a:p>
            <a:r>
              <a:rPr lang="ru-RU" b="1" dirty="0"/>
              <a:t>АНО ДПО «Институт дистанционного обучения», Нижневартовск</a:t>
            </a:r>
            <a:endParaRPr lang="ru-RU" dirty="0"/>
          </a:p>
          <a:p>
            <a:r>
              <a:rPr lang="ru-RU" dirty="0"/>
              <a:t>  Преподаватель в сфере среднего профессионального </a:t>
            </a:r>
            <a:r>
              <a:rPr lang="ru-RU" dirty="0" smtClean="0"/>
              <a:t>образования</a:t>
            </a:r>
          </a:p>
          <a:p>
            <a:endParaRPr lang="ru-RU" dirty="0"/>
          </a:p>
          <a:p>
            <a:endParaRPr lang="ru-RU" b="1" dirty="0" smtClean="0"/>
          </a:p>
          <a:p>
            <a:endParaRPr lang="ru-RU" b="1" dirty="0"/>
          </a:p>
          <a:p>
            <a:endParaRPr lang="ru-RU" b="1" dirty="0" smtClean="0"/>
          </a:p>
          <a:p>
            <a:r>
              <a:rPr lang="ru-RU" b="1" dirty="0" smtClean="0"/>
              <a:t>2019</a:t>
            </a:r>
          </a:p>
          <a:p>
            <a:r>
              <a:rPr lang="ru-RU" b="1" dirty="0"/>
              <a:t>Национальный технологический университет,  Москва</a:t>
            </a:r>
            <a:endParaRPr lang="ru-RU" dirty="0"/>
          </a:p>
          <a:p>
            <a:r>
              <a:rPr lang="ru-RU" dirty="0"/>
              <a:t>  Технология сварочного производства, Инженер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7170" name="Picture 2" descr="C:\Users\Андрей\Desktop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3501009"/>
            <a:ext cx="2736464" cy="27001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3960440" cy="5760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ГАПОУ МО «Мурманский индустриальный колледж»</a:t>
            </a:r>
            <a:endParaRPr lang="ru-RU" dirty="0"/>
          </a:p>
        </p:txBody>
      </p:sp>
      <p:pic>
        <p:nvPicPr>
          <p:cNvPr id="5" name="Содержимое 4" descr="NspTFN4-IB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68144" y="0"/>
            <a:ext cx="1778452" cy="1656184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51520" y="908720"/>
            <a:ext cx="4464496" cy="5949280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2016 – по настоящее время</a:t>
            </a:r>
          </a:p>
          <a:p>
            <a:r>
              <a:rPr lang="ru-RU" dirty="0" smtClean="0"/>
              <a:t>Подготовка  специалистов по направлению </a:t>
            </a:r>
            <a:r>
              <a:rPr lang="ru-RU" b="1" dirty="0" smtClean="0"/>
              <a:t>Бурильщик </a:t>
            </a:r>
            <a:r>
              <a:rPr lang="ru-RU" b="1" dirty="0"/>
              <a:t>морского бурения скважин </a:t>
            </a:r>
            <a:r>
              <a:rPr lang="ru-RU" dirty="0" smtClean="0"/>
              <a:t>(</a:t>
            </a:r>
            <a:r>
              <a:rPr lang="ru-RU" dirty="0"/>
              <a:t>21.01.07</a:t>
            </a:r>
            <a:r>
              <a:rPr lang="ru-RU" dirty="0" smtClean="0"/>
              <a:t>)</a:t>
            </a:r>
          </a:p>
          <a:p>
            <a:endParaRPr lang="ru-RU" dirty="0"/>
          </a:p>
          <a:p>
            <a:r>
              <a:rPr lang="ru-RU" dirty="0"/>
              <a:t>Квалификация выпускника: </a:t>
            </a:r>
            <a:r>
              <a:rPr lang="ru-RU" b="1" dirty="0"/>
              <a:t>Помощник бурильщика; Дизелист плавучего бурильного агрегата в море. Слесарь по монтажу и ремонту оснований морских буровых эстакад</a:t>
            </a:r>
            <a:r>
              <a:rPr lang="ru-RU" b="1" dirty="0" smtClean="0"/>
              <a:t>.</a:t>
            </a:r>
          </a:p>
          <a:p>
            <a:endParaRPr lang="ru-RU" b="1" dirty="0" smtClean="0"/>
          </a:p>
          <a:p>
            <a:r>
              <a:rPr lang="ru-RU" dirty="0"/>
              <a:t>Выпускники занимаются обслуживанием и управлением передвижных плавучих агрегатов, участвующих в добыче нефти на морских территориях. Также специалисты выполняют монтаж и ремонт оснований морских буровых и эстакад. В процессе обучения студенты знакомятся с технологией бурения скважин в море, учатся определять режимы буровых работ, изучают методику спуска и ориентирования труб, электробуров. Учащиеся получают навыки выполнения слесарных работ, необходимых при обслуживании и ремонте буровых установок и другого оборудования, занимаются проверкой контрольно-измерительных приборов, автоматов, предохранительных устройств. Студенты учатся выполнять работы по техническому обслуживанию и эксплуатации двигателей плавучего бурильного агрегата, а также знакомятся с последовательностью проведения ремонта морских нефтепромысловых сооружений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Выпускники </a:t>
            </a:r>
            <a:r>
              <a:rPr lang="ru-RU" dirty="0"/>
              <a:t>трудоустраиваются в нефтепромысловые компании помощниками бурильщика плавучего бурильного агрегата в море. Они могут работать дизелистами плавучего агрегата, слесарями по монтажу и ремонту оснований морских буровых и эстакад.</a:t>
            </a:r>
          </a:p>
        </p:txBody>
      </p:sp>
      <p:pic>
        <p:nvPicPr>
          <p:cNvPr id="8194" name="Picture 2" descr="C:\Users\Андрей\Desktop\B1SMtppafe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340768"/>
            <a:ext cx="3816424" cy="2545554"/>
          </a:xfrm>
          <a:prstGeom prst="rect">
            <a:avLst/>
          </a:prstGeom>
          <a:noFill/>
        </p:spPr>
      </p:pic>
      <p:pic>
        <p:nvPicPr>
          <p:cNvPr id="8195" name="Picture 3" descr="C:\Users\Андрей\Desktop\1-1024x1024-5-0_b6055a4decb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005064"/>
            <a:ext cx="3839555" cy="25166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262</TotalTime>
  <Words>688</Words>
  <Application>Microsoft Office PowerPoint</Application>
  <PresentationFormat>Экран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Шишко Андрей Леонтьевич</vt:lpstr>
      <vt:lpstr>Школа ПТО АО «АМНГР»</vt:lpstr>
      <vt:lpstr>Мурманский государственный технический университет</vt:lpstr>
      <vt:lpstr>Российский государственный университет нефти и газа им. И.М. Губкина</vt:lpstr>
      <vt:lpstr>ООО «Голубые просторы</vt:lpstr>
      <vt:lpstr>Международные сертификаты и свидетельства</vt:lpstr>
      <vt:lpstr>Молодежный хоккейный клуб "Северные Хаски" </vt:lpstr>
      <vt:lpstr>Переподготовка</vt:lpstr>
      <vt:lpstr>ГАПОУ МО «Мурманский индустриальный колледж»</vt:lpstr>
      <vt:lpstr>Международное сотрудничество</vt:lpstr>
      <vt:lpstr>Региональный координационный центр WorldSkills Russia </vt:lpstr>
      <vt:lpstr>Благодарственные письма</vt:lpstr>
      <vt:lpstr>Профессионалы на Мурмане -2019</vt:lpstr>
      <vt:lpstr>Сертификат участника круглого стола   «Распространение результатов внедрения модельной методики расчета нормативных затрат по реализации образовательных программ СПО, предусматривающих проведение ГИА в форме демонстрационного экзамена»</vt:lpstr>
      <vt:lpstr> Победитель первого регионального конкурса управленческих кадров "Лидеры Севера"</vt:lpstr>
      <vt:lpstr>Общероссийский народный фронт (ОНФ) в Мурманской области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Шишко Андрей Леонтьевич</dc:title>
  <dc:creator>Андрей</dc:creator>
  <cp:lastModifiedBy>Андрей</cp:lastModifiedBy>
  <cp:revision>44</cp:revision>
  <dcterms:created xsi:type="dcterms:W3CDTF">2020-12-01T20:28:41Z</dcterms:created>
  <dcterms:modified xsi:type="dcterms:W3CDTF">2020-12-02T00:50:41Z</dcterms:modified>
</cp:coreProperties>
</file>